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7" r:id="rId4"/>
    <p:sldId id="261" r:id="rId5"/>
    <p:sldId id="258" r:id="rId6"/>
    <p:sldId id="267" r:id="rId7"/>
    <p:sldId id="269" r:id="rId8"/>
    <p:sldId id="270" r:id="rId9"/>
    <p:sldId id="265" r:id="rId10"/>
    <p:sldId id="264" r:id="rId11"/>
    <p:sldId id="266" r:id="rId12"/>
    <p:sldId id="262" r:id="rId13"/>
    <p:sldId id="259" r:id="rId14"/>
    <p:sldId id="263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931" autoAdjust="0"/>
    <p:restoredTop sz="94660"/>
  </p:normalViewPr>
  <p:slideViewPr>
    <p:cSldViewPr>
      <p:cViewPr varScale="1">
        <p:scale>
          <a:sx n="74" d="100"/>
          <a:sy n="74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877C2F5-A7AB-4AEC-A545-062C39EE6B7E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5335E76-B0B6-47E3-85E2-F4DE76254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C2F5-A7AB-4AEC-A545-062C39EE6B7E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5E76-B0B6-47E3-85E2-F4DE76254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C2F5-A7AB-4AEC-A545-062C39EE6B7E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5E76-B0B6-47E3-85E2-F4DE76254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877C2F5-A7AB-4AEC-A545-062C39EE6B7E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5E76-B0B6-47E3-85E2-F4DE76254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877C2F5-A7AB-4AEC-A545-062C39EE6B7E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5335E76-B0B6-47E3-85E2-F4DE76254F1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877C2F5-A7AB-4AEC-A545-062C39EE6B7E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5335E76-B0B6-47E3-85E2-F4DE76254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877C2F5-A7AB-4AEC-A545-062C39EE6B7E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5335E76-B0B6-47E3-85E2-F4DE76254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C2F5-A7AB-4AEC-A545-062C39EE6B7E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5E76-B0B6-47E3-85E2-F4DE76254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877C2F5-A7AB-4AEC-A545-062C39EE6B7E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5335E76-B0B6-47E3-85E2-F4DE76254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877C2F5-A7AB-4AEC-A545-062C39EE6B7E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5335E76-B0B6-47E3-85E2-F4DE76254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877C2F5-A7AB-4AEC-A545-062C39EE6B7E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5335E76-B0B6-47E3-85E2-F4DE76254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877C2F5-A7AB-4AEC-A545-062C39EE6B7E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5335E76-B0B6-47E3-85E2-F4DE76254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C%D0%B8%D0%BA%D0%BE%D0%BB%D0%B0_I_(%D1%80%D0%BE%D1%81%D1%96%D0%B9%D1%81%D1%8C%D0%BA%D0%B8%D0%B9_%D1%96%D0%BC%D0%BF%D0%B5%D1%80%D0%B0%D1%82%D0%BE%D1%80)" TargetMode="External"/><Relationship Id="rId3" Type="http://schemas.openxmlformats.org/officeDocument/2006/relationships/hyperlink" Target="http://uk.wikipedia.org/wiki/1818" TargetMode="External"/><Relationship Id="rId7" Type="http://schemas.openxmlformats.org/officeDocument/2006/relationships/hyperlink" Target="http://uk.wikipedia.org/wiki/1855" TargetMode="External"/><Relationship Id="rId12" Type="http://schemas.openxmlformats.org/officeDocument/2006/relationships/image" Target="../media/image3.png"/><Relationship Id="rId2" Type="http://schemas.openxmlformats.org/officeDocument/2006/relationships/hyperlink" Target="http://uk.wikipedia.org/wiki/29_%D0%BA%D0%B2%D1%96%D1%82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0%D0%BE%D1%81%D1%96%D0%B9%D1%81%D1%8C%D0%BA%D0%B0_%D1%96%D0%BC%D0%BF%D0%B5%D1%80%D1%96%D1%8F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://uk.wikipedia.org/wiki/1881" TargetMode="External"/><Relationship Id="rId10" Type="http://schemas.openxmlformats.org/officeDocument/2006/relationships/hyperlink" Target="http://uk.wikipedia.org/wiki/%D0%9A%D1%80%D1%96%D0%BF%D0%BE%D1%81%D0%BD%D0%B5_%D0%BF%D1%80%D0%B0%D0%B2%D0%BE" TargetMode="External"/><Relationship Id="rId4" Type="http://schemas.openxmlformats.org/officeDocument/2006/relationships/hyperlink" Target="http://uk.wikipedia.org/wiki/13_%D0%B1%D0%B5%D1%80%D0%B5%D0%B7%D0%BD%D1%8F" TargetMode="External"/><Relationship Id="rId9" Type="http://schemas.openxmlformats.org/officeDocument/2006/relationships/hyperlink" Target="http://uk.wikipedia.org/wiki/186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861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uk.wikipedia.org/wiki/%D0%9F%D1%80%D0%B5%D0%B7%D0%B8%D0%B4%D0%B5%D0%BD%D1%82_%D0%A1%D0%A8%D0%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0%D0%B0%D0%B1%D1%81%D1%82%D0%B2%D0%BE" TargetMode="External"/><Relationship Id="rId5" Type="http://schemas.openxmlformats.org/officeDocument/2006/relationships/hyperlink" Target="http://uk.wikipedia.org/wiki/%D0%A0%D0%B5%D1%81%D0%BF%D1%83%D0%B1%D0%BB%D1%96%D0%BA%D0%B0%D0%BD%D1%81%D1%8C%D0%BA%D0%B0_%D0%BF%D0%B0%D1%80%D1%82%D1%96%D1%8F_%D0%A1%D0%A8%D0%90" TargetMode="External"/><Relationship Id="rId4" Type="http://schemas.openxmlformats.org/officeDocument/2006/relationships/hyperlink" Target="http://uk.wikipedia.org/wiki/186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861" TargetMode="External"/><Relationship Id="rId2" Type="http://schemas.openxmlformats.org/officeDocument/2006/relationships/hyperlink" Target="http://uk.wikipedia.org/wiki/%D0%9A%D1%80%D0%B8%D0%BC%D1%81%D1%8C%D0%BA%D0%B0_%D0%B2%D1%96%D0%B9%D0%BD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221652">
            <a:off x="729827" y="2002421"/>
            <a:ext cx="8543520" cy="1470025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Порівняльний аналіз історичних подій </a:t>
            </a:r>
            <a:br>
              <a:rPr lang="uk-UA" sz="2800" dirty="0" smtClean="0"/>
            </a:br>
            <a:r>
              <a:rPr lang="uk-UA" sz="2800" dirty="0" smtClean="0"/>
              <a:t>19 лютого 1861 року в Російській імперії і </a:t>
            </a:r>
            <a:br>
              <a:rPr lang="uk-UA" sz="2800" dirty="0" smtClean="0"/>
            </a:br>
            <a:r>
              <a:rPr lang="uk-UA" sz="2800" dirty="0" smtClean="0"/>
              <a:t>19 червня 1862 в США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770" y="0"/>
            <a:ext cx="6072230" cy="1752600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rgbClr val="FFFF00"/>
                </a:solidFill>
              </a:rPr>
              <a:t>Презентацію виконали учениці 8-Б класу Миколаївської загальноосвітньої школи</a:t>
            </a:r>
          </a:p>
          <a:p>
            <a:pPr algn="ctr"/>
            <a:r>
              <a:rPr lang="uk-UA" sz="2000" dirty="0" smtClean="0">
                <a:solidFill>
                  <a:srgbClr val="FFFF00"/>
                </a:solidFill>
              </a:rPr>
              <a:t> І-ІІІ ступенів № 40 </a:t>
            </a:r>
          </a:p>
          <a:p>
            <a:pPr algn="ctr"/>
            <a:r>
              <a:rPr lang="uk-UA" sz="2000" dirty="0" smtClean="0">
                <a:solidFill>
                  <a:srgbClr val="FFFF00"/>
                </a:solidFill>
              </a:rPr>
              <a:t>Висоцька Яна, </a:t>
            </a:r>
            <a:r>
              <a:rPr lang="uk-UA" sz="2000" dirty="0" err="1" smtClean="0">
                <a:solidFill>
                  <a:srgbClr val="FFFF00"/>
                </a:solidFill>
              </a:rPr>
              <a:t>Танзі</a:t>
            </a:r>
            <a:r>
              <a:rPr lang="uk-UA" sz="2000" dirty="0" smtClean="0">
                <a:solidFill>
                  <a:srgbClr val="FFFF00"/>
                </a:solidFill>
              </a:rPr>
              <a:t> Сана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музичне мистецтво\ИСТОРИЯ\f48cc89619a31c9bb1324494c4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G:\музичне мистецтво\ИСТОРИЯ\006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9015"/>
          </a:xfrm>
          <a:prstGeom prst="rect">
            <a:avLst/>
          </a:prstGeom>
          <a:noFill/>
        </p:spPr>
      </p:pic>
      <p:pic>
        <p:nvPicPr>
          <p:cNvPr id="1027" name="Picture 3" descr="G:\музичне мистецтво\ИСТОРИЯ\144-GURAplate1-2_OldPlantation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794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Призвело</a:t>
            </a:r>
            <a:r>
              <a:rPr lang="ru-RU" dirty="0" smtClean="0"/>
              <a:t> до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err="1" smtClean="0"/>
              <a:t>Низько</a:t>
            </a:r>
            <a:r>
              <a:rPr lang="uk-UA" dirty="0" smtClean="0"/>
              <a:t>ї продуктивності праці рабів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4976" y="3643314"/>
            <a:ext cx="3429024" cy="2571768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uk-UA" dirty="0" smtClean="0"/>
              <a:t>Зменшення внутрішнього ринку для промислових товарів Півночі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071934" y="928670"/>
            <a:ext cx="785818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-785850" y="3929066"/>
            <a:ext cx="47149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3429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Непродуктивного використання землі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715008" y="1214422"/>
            <a:ext cx="321471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3429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Боротьби негрів за свої права</a:t>
            </a: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1785926"/>
            <a:ext cx="4038600" cy="4525963"/>
          </a:xfrm>
        </p:spPr>
        <p:txBody>
          <a:bodyPr/>
          <a:lstStyle/>
          <a:p>
            <a:r>
              <a:rPr lang="uk-UA" dirty="0" smtClean="0"/>
              <a:t>19 лютого 1861року Олександр ІІ підписав 2 основних документи :</a:t>
            </a:r>
          </a:p>
          <a:p>
            <a:pPr>
              <a:buNone/>
            </a:pPr>
            <a:r>
              <a:rPr lang="uk-UA" dirty="0" smtClean="0"/>
              <a:t>    “ Маніфест  про звільнення </a:t>
            </a:r>
            <a:r>
              <a:rPr lang="uk-UA" dirty="0" err="1" smtClean="0"/>
              <a:t>селян”</a:t>
            </a:r>
            <a:r>
              <a:rPr lang="uk-UA" dirty="0" smtClean="0"/>
              <a:t>,</a:t>
            </a:r>
          </a:p>
          <a:p>
            <a:pPr>
              <a:buNone/>
            </a:pPr>
            <a:r>
              <a:rPr lang="uk-UA" dirty="0" smtClean="0"/>
              <a:t>     </a:t>
            </a:r>
            <a:r>
              <a:rPr lang="uk-UA" dirty="0" err="1" smtClean="0"/>
              <a:t>“Положення</a:t>
            </a:r>
            <a:r>
              <a:rPr lang="uk-UA" dirty="0" smtClean="0"/>
              <a:t> про селян, які вийшли з кріпосної </a:t>
            </a:r>
            <a:r>
              <a:rPr lang="uk-UA" dirty="0" err="1" smtClean="0"/>
              <a:t>залежності”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21754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500306"/>
            <a:ext cx="4429156" cy="4525963"/>
          </a:xfrm>
        </p:spPr>
        <p:txBody>
          <a:bodyPr/>
          <a:lstStyle/>
          <a:p>
            <a:r>
              <a:rPr lang="uk-UA" dirty="0" smtClean="0"/>
              <a:t>22 вересня 1862 року був прийнятий </a:t>
            </a:r>
          </a:p>
          <a:p>
            <a:pPr>
              <a:buNone/>
            </a:pPr>
            <a:r>
              <a:rPr lang="uk-UA" dirty="0" smtClean="0"/>
              <a:t>    Закон про звільнення рабства</a:t>
            </a:r>
            <a:endParaRPr lang="ru-RU" dirty="0"/>
          </a:p>
        </p:txBody>
      </p:sp>
      <p:pic>
        <p:nvPicPr>
          <p:cNvPr id="5" name="Picture 1" descr="Авраам Линколь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214422"/>
            <a:ext cx="3888771" cy="51109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4429108"/>
            <a:ext cx="4567238" cy="2428892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Ліквідувати багатовікове рабство - кріпосне право, сприяти розвитку ринкових відносин при збереженні поміщицького землеволодіння</a:t>
            </a:r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86314" y="4429132"/>
            <a:ext cx="4357686" cy="2286016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Ліквідувати рабство з метою вступу до армії Півночі афро-американців, перемогти у війні, затвердити фермерський шлях розвитку</a:t>
            </a:r>
            <a:endParaRPr lang="ru-RU" sz="2000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1000100" y="3643314"/>
            <a:ext cx="7658096" cy="857256"/>
          </a:xfrm>
        </p:spPr>
        <p:txBody>
          <a:bodyPr/>
          <a:lstStyle/>
          <a:p>
            <a:pPr algn="ctr"/>
            <a:r>
              <a:rPr lang="uk-UA" dirty="0" smtClean="0"/>
              <a:t>Мета перетворень: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2428892" cy="31572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8" r="4958"/>
          <a:stretch>
            <a:fillRect/>
          </a:stretch>
        </p:blipFill>
        <p:spPr>
          <a:xfrm>
            <a:off x="4714876" y="500042"/>
            <a:ext cx="3342694" cy="295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357214"/>
            <a:ext cx="8229600" cy="1399032"/>
          </a:xfrm>
        </p:spPr>
        <p:txBody>
          <a:bodyPr/>
          <a:lstStyle/>
          <a:p>
            <a:pPr algn="ctr"/>
            <a:r>
              <a:rPr lang="uk-UA" dirty="0" smtClean="0"/>
              <a:t>Положення реформ: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2786058"/>
            <a:ext cx="4138642" cy="3929090"/>
          </a:xfrm>
        </p:spPr>
        <p:txBody>
          <a:bodyPr/>
          <a:lstStyle/>
          <a:p>
            <a:r>
              <a:rPr lang="uk-UA" sz="1800" dirty="0" smtClean="0"/>
              <a:t>Селяни дістали особисту свободу, економічні права </a:t>
            </a:r>
          </a:p>
          <a:p>
            <a:r>
              <a:rPr lang="uk-UA" sz="1800" dirty="0" smtClean="0"/>
              <a:t>Селяни одержали земельні наділи за викупну плату, які були значно меншими, ніж попередні.</a:t>
            </a:r>
          </a:p>
          <a:p>
            <a:r>
              <a:rPr lang="uk-UA" sz="1800" dirty="0" smtClean="0"/>
              <a:t>Селяни вважалися тимчасово </a:t>
            </a:r>
            <a:r>
              <a:rPr lang="uk-UA" sz="1800" dirty="0" err="1" smtClean="0"/>
              <a:t>зобов</a:t>
            </a:r>
            <a:r>
              <a:rPr lang="en-US" sz="1800" dirty="0" smtClean="0"/>
              <a:t>’</a:t>
            </a:r>
            <a:r>
              <a:rPr lang="uk-UA" sz="1800" dirty="0" err="1" smtClean="0"/>
              <a:t>язаними</a:t>
            </a:r>
            <a:r>
              <a:rPr lang="uk-UA" sz="1800" dirty="0" smtClean="0"/>
              <a:t>  щодо поміщиків  </a:t>
            </a:r>
          </a:p>
          <a:p>
            <a:r>
              <a:rPr lang="uk-UA" sz="1800" dirty="0" smtClean="0"/>
              <a:t>Збереглося велике поміщицьке землеволодіння</a:t>
            </a:r>
          </a:p>
          <a:p>
            <a:r>
              <a:rPr lang="uk-UA" sz="1800" dirty="0" smtClean="0"/>
              <a:t>Опіка селян з боку селянської </a:t>
            </a:r>
            <a:r>
              <a:rPr lang="uk-UA" sz="1800" dirty="0" err="1" smtClean="0"/>
              <a:t>“общини”</a:t>
            </a:r>
            <a:endParaRPr lang="uk-UA" sz="18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2786058"/>
            <a:ext cx="3829048" cy="3857652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Звільнення рабів від рабства, які належали  плантаторам </a:t>
            </a:r>
            <a:r>
              <a:rPr lang="uk-UA" sz="1800" dirty="0" err="1" smtClean="0"/>
              <a:t>-бунтівникам</a:t>
            </a:r>
            <a:r>
              <a:rPr lang="uk-UA" sz="1800" dirty="0" smtClean="0"/>
              <a:t> </a:t>
            </a:r>
          </a:p>
          <a:p>
            <a:r>
              <a:rPr lang="uk-UA" sz="1800" dirty="0" smtClean="0"/>
              <a:t>Понад 1 млн. афро-американців отримали право голосу, але “ чорні кодекси ”  обмежували громадянські права колишніх рабів</a:t>
            </a:r>
          </a:p>
          <a:p>
            <a:r>
              <a:rPr lang="uk-UA" sz="1800" dirty="0" smtClean="0"/>
              <a:t>Відміна  рабства відбувалася  без надання афро-американцям землі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642918"/>
            <a:ext cx="2500298" cy="216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642918"/>
            <a:ext cx="1528749" cy="215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низ 7"/>
          <p:cNvSpPr/>
          <p:nvPr/>
        </p:nvSpPr>
        <p:spPr>
          <a:xfrm rot="1555654">
            <a:off x="3929058" y="785794"/>
            <a:ext cx="714380" cy="150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773108">
            <a:off x="5545801" y="720480"/>
            <a:ext cx="714380" cy="150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Наслідки перетворень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Російська імперія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США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2000232" y="0"/>
            <a:ext cx="6858000" cy="3638334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Могутній розвиток ринкових відносин у сільському господарстві</a:t>
            </a:r>
          </a:p>
          <a:p>
            <a:r>
              <a:rPr lang="uk-UA" dirty="0" smtClean="0"/>
              <a:t>На селі почалося розташування селянства: з патріархального середовища </a:t>
            </a:r>
            <a:r>
              <a:rPr lang="uk-UA" dirty="0" smtClean="0"/>
              <a:t>селян - </a:t>
            </a:r>
            <a:r>
              <a:rPr lang="uk-UA" dirty="0" err="1" smtClean="0"/>
              <a:t>обшинників</a:t>
            </a:r>
            <a:r>
              <a:rPr lang="uk-UA" dirty="0" smtClean="0"/>
              <a:t> </a:t>
            </a:r>
            <a:r>
              <a:rPr lang="uk-UA" dirty="0" smtClean="0"/>
              <a:t>виділялися розбагатілі хазяї й бідняки</a:t>
            </a:r>
          </a:p>
          <a:p>
            <a:r>
              <a:rPr lang="uk-UA" dirty="0" smtClean="0"/>
              <a:t>Фабрики й заводи одержували постійний приплив дешевої робочої сили </a:t>
            </a:r>
          </a:p>
          <a:p>
            <a:r>
              <a:rPr lang="uk-UA" dirty="0" smtClean="0"/>
              <a:t>Реформа зберегла деякі кріпосницькі пережитки: поміщицьке землеволодіння, </a:t>
            </a:r>
            <a:r>
              <a:rPr lang="uk-UA" dirty="0" err="1" smtClean="0"/>
              <a:t>тимчасовозобов</a:t>
            </a:r>
            <a:r>
              <a:rPr lang="en-US" dirty="0" smtClean="0"/>
              <a:t>’</a:t>
            </a:r>
            <a:r>
              <a:rPr lang="uk-UA" dirty="0" err="1" smtClean="0"/>
              <a:t>язані</a:t>
            </a:r>
            <a:r>
              <a:rPr lang="uk-UA" dirty="0" smtClean="0"/>
              <a:t> відносини, панщину й оброк, </a:t>
            </a:r>
            <a:r>
              <a:rPr lang="uk-UA" dirty="0" smtClean="0"/>
              <a:t>“ відрізки ”, </a:t>
            </a:r>
            <a:r>
              <a:rPr lang="uk-UA" dirty="0" smtClean="0"/>
              <a:t>викупні платежі, сільську </a:t>
            </a:r>
            <a:r>
              <a:rPr lang="uk-UA" dirty="0" smtClean="0"/>
              <a:t>громаду, </a:t>
            </a:r>
            <a:r>
              <a:rPr lang="uk-UA" dirty="0" smtClean="0"/>
              <a:t>політичне </a:t>
            </a:r>
            <a:r>
              <a:rPr lang="uk-UA" dirty="0" err="1" smtClean="0"/>
              <a:t>безправ</a:t>
            </a:r>
            <a:r>
              <a:rPr lang="en-US" dirty="0" smtClean="0"/>
              <a:t>’</a:t>
            </a:r>
            <a:r>
              <a:rPr lang="uk-UA" dirty="0" smtClean="0"/>
              <a:t>я селян.</a:t>
            </a:r>
          </a:p>
          <a:p>
            <a:endParaRPr lang="uk-UA" dirty="0" smtClean="0"/>
          </a:p>
          <a:p>
            <a:pPr marL="521208" indent="-457200"/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2000232" y="3643314"/>
            <a:ext cx="6858000" cy="301752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Ліквідація рабства</a:t>
            </a:r>
          </a:p>
          <a:p>
            <a:r>
              <a:rPr lang="uk-UA" dirty="0" smtClean="0"/>
              <a:t>Надання афро-американцям право голосу</a:t>
            </a:r>
          </a:p>
          <a:p>
            <a:r>
              <a:rPr lang="uk-UA" dirty="0" smtClean="0"/>
              <a:t>Затвердження демократії</a:t>
            </a:r>
          </a:p>
          <a:p>
            <a:r>
              <a:rPr lang="uk-UA" dirty="0" smtClean="0"/>
              <a:t>Сприяння розвитку </a:t>
            </a:r>
            <a:r>
              <a:rPr lang="uk-UA" dirty="0" err="1" smtClean="0"/>
              <a:t>афро-американської</a:t>
            </a:r>
            <a:r>
              <a:rPr lang="uk-UA" dirty="0" smtClean="0"/>
              <a:t> нації</a:t>
            </a:r>
          </a:p>
          <a:p>
            <a:r>
              <a:rPr lang="uk-UA" dirty="0" smtClean="0"/>
              <a:t>Надання фермерам, іммігрантам  безкоштовних земель на Заході</a:t>
            </a:r>
          </a:p>
          <a:p>
            <a:r>
              <a:rPr lang="uk-UA" dirty="0" smtClean="0"/>
              <a:t>Підрив основ плантаційного господарства, остаточне затвердження фермерського шляху </a:t>
            </a:r>
            <a:r>
              <a:rPr lang="uk-UA" dirty="0" smtClean="0"/>
              <a:t>розвитку </a:t>
            </a:r>
            <a:r>
              <a:rPr lang="uk-UA" dirty="0" smtClean="0"/>
              <a:t>американського сільського господарства.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071670" y="0"/>
            <a:ext cx="671517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7000904" y="1785938"/>
            <a:ext cx="3571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>
            <a:off x="2143108" y="3500438"/>
            <a:ext cx="664373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321451" y="1750219"/>
            <a:ext cx="3500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071670" y="3571876"/>
            <a:ext cx="671517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7393801" y="5036355"/>
            <a:ext cx="285752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>
            <a:off x="2143108" y="6500834"/>
            <a:ext cx="66437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642910" y="5000636"/>
            <a:ext cx="292895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143108" y="3500438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0034" y="-428652"/>
            <a:ext cx="8229600" cy="1399032"/>
          </a:xfrm>
        </p:spPr>
        <p:txBody>
          <a:bodyPr/>
          <a:lstStyle/>
          <a:p>
            <a:pPr algn="ctr"/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4038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u="sng" dirty="0" smtClean="0"/>
              <a:t>М</a:t>
            </a:r>
            <a:r>
              <a:rPr lang="uk-UA" sz="1400" b="1" u="sng" dirty="0" err="1" smtClean="0"/>
              <a:t>істо</a:t>
            </a:r>
            <a:r>
              <a:rPr lang="uk-UA" sz="1400" b="1" u="sng" dirty="0" smtClean="0"/>
              <a:t> Миколаїв. Миколаївська загальноосвітня І-ІІІ ступенів школа № 40 Миколаївського міськвиконкому Миколаївської області 8-Б клас</a:t>
            </a:r>
            <a:endParaRPr lang="ru-RU" sz="1400" dirty="0" smtClean="0"/>
          </a:p>
          <a:p>
            <a:pPr>
              <a:buNone/>
            </a:pPr>
            <a:r>
              <a:rPr lang="uk-UA" sz="1400" b="1" u="sng" dirty="0" smtClean="0"/>
              <a:t>Проектну роботу виконали: Висоцька Яна, </a:t>
            </a:r>
            <a:r>
              <a:rPr lang="uk-UA" sz="1400" b="1" u="sng" dirty="0" err="1" smtClean="0"/>
              <a:t>Танзі</a:t>
            </a:r>
            <a:r>
              <a:rPr lang="uk-UA" sz="1400" b="1" u="sng" dirty="0" smtClean="0"/>
              <a:t> Сана</a:t>
            </a:r>
            <a:endParaRPr lang="ru-RU" sz="1400" dirty="0" smtClean="0"/>
          </a:p>
          <a:p>
            <a:pPr>
              <a:buNone/>
            </a:pPr>
            <a:r>
              <a:rPr lang="uk-UA" sz="1400" b="1" u="sng" dirty="0" smtClean="0"/>
              <a:t>Керівник проекту: вчитель історії Кучеренко Тетяна Олександрівна</a:t>
            </a:r>
            <a:endParaRPr lang="ru-RU" sz="1400" dirty="0" smtClean="0"/>
          </a:p>
          <a:p>
            <a:pPr>
              <a:buNone/>
            </a:pPr>
            <a:r>
              <a:rPr lang="uk-UA" sz="1400" b="1" u="sng" dirty="0" smtClean="0"/>
              <a:t>Тема проекту « Порівняльний аналіз  історичних подій 19 лютого 1861 року в Російській імперії і 19 червня 1862 року в США»</a:t>
            </a:r>
            <a:endParaRPr lang="ru-RU" sz="1400" dirty="0" smtClean="0"/>
          </a:p>
          <a:p>
            <a:endParaRPr lang="uk-UA" sz="1400" dirty="0" smtClean="0"/>
          </a:p>
          <a:p>
            <a:r>
              <a:rPr lang="uk-UA" sz="1400" dirty="0" smtClean="0"/>
              <a:t>Проектна </a:t>
            </a:r>
            <a:r>
              <a:rPr lang="uk-UA" sz="1400" dirty="0" smtClean="0"/>
              <a:t>робота складається з чотирьох частин:</a:t>
            </a:r>
            <a:endParaRPr lang="ru-RU" sz="1400" dirty="0" smtClean="0"/>
          </a:p>
          <a:p>
            <a:pPr>
              <a:buNone/>
            </a:pPr>
            <a:r>
              <a:rPr lang="uk-UA" sz="1400" dirty="0" smtClean="0"/>
              <a:t>		А</a:t>
            </a:r>
            <a:r>
              <a:rPr lang="uk-UA" sz="1400" dirty="0" smtClean="0"/>
              <a:t>.) загальна характеристика Олександра ІІ і Авраама Лінкольна</a:t>
            </a:r>
            <a:endParaRPr lang="ru-RU" sz="1400" dirty="0" smtClean="0"/>
          </a:p>
          <a:p>
            <a:pPr>
              <a:buNone/>
            </a:pPr>
            <a:r>
              <a:rPr lang="uk-UA" sz="1400" dirty="0" smtClean="0"/>
              <a:t>		Б</a:t>
            </a:r>
            <a:r>
              <a:rPr lang="uk-UA" sz="1400" dirty="0" smtClean="0"/>
              <a:t>.) </a:t>
            </a:r>
            <a:r>
              <a:rPr lang="uk-UA" sz="1400" dirty="0" smtClean="0"/>
              <a:t>характеристика </a:t>
            </a:r>
            <a:r>
              <a:rPr lang="uk-UA" sz="1400" dirty="0" smtClean="0"/>
              <a:t>причин проведення реформ у Російській імперії і в США</a:t>
            </a:r>
            <a:endParaRPr lang="ru-RU" sz="1400" dirty="0" smtClean="0"/>
          </a:p>
          <a:p>
            <a:pPr>
              <a:buNone/>
            </a:pPr>
            <a:r>
              <a:rPr lang="uk-UA" sz="1400" dirty="0" smtClean="0"/>
              <a:t>		В</a:t>
            </a:r>
            <a:r>
              <a:rPr lang="uk-UA" sz="1400" dirty="0" smtClean="0"/>
              <a:t>.) мета і положення перетворень</a:t>
            </a:r>
            <a:endParaRPr lang="ru-RU" sz="1400" dirty="0" smtClean="0"/>
          </a:p>
          <a:p>
            <a:pPr>
              <a:buNone/>
            </a:pPr>
            <a:r>
              <a:rPr lang="uk-UA" sz="1400" dirty="0" smtClean="0"/>
              <a:t>		Г</a:t>
            </a:r>
            <a:r>
              <a:rPr lang="uk-UA" sz="1400" dirty="0" smtClean="0"/>
              <a:t>.) наслідки реформування</a:t>
            </a:r>
            <a:endParaRPr lang="ru-RU" sz="1400" dirty="0" smtClean="0"/>
          </a:p>
          <a:p>
            <a:r>
              <a:rPr lang="uk-UA" sz="1400" dirty="0" smtClean="0"/>
              <a:t>Головною причиною перетворень в обох країнах було протистояння двох систем --- системи рабства - кріпацтва  й системи найманої праці, як в Росії так і в США.</a:t>
            </a:r>
            <a:endParaRPr lang="ru-RU" sz="1400" dirty="0" smtClean="0"/>
          </a:p>
          <a:p>
            <a:r>
              <a:rPr lang="uk-UA" sz="1400" dirty="0" smtClean="0"/>
              <a:t>Кріпацтво в Росії і рабство в США --- гальмували розвиток країни.</a:t>
            </a:r>
            <a:endParaRPr lang="ru-RU" sz="1400" dirty="0" smtClean="0"/>
          </a:p>
          <a:p>
            <a:r>
              <a:rPr lang="uk-UA" sz="1400" dirty="0" smtClean="0"/>
              <a:t>Перетворення в країнах були спричинені військовими подіями: в Російській імперії --- поразка в Кримській війні; в США --- поразкою Півночі на першому етапі Громадянської війни.</a:t>
            </a:r>
            <a:endParaRPr lang="ru-RU" sz="1400" dirty="0" smtClean="0"/>
          </a:p>
          <a:p>
            <a:r>
              <a:rPr lang="uk-UA" sz="1400" dirty="0" smtClean="0"/>
              <a:t>Реформи мали спільні риси:</a:t>
            </a:r>
            <a:endParaRPr lang="ru-RU" sz="1400" dirty="0" smtClean="0"/>
          </a:p>
          <a:p>
            <a:pPr>
              <a:buNone/>
            </a:pPr>
            <a:r>
              <a:rPr lang="uk-UA" sz="1400" dirty="0" smtClean="0"/>
              <a:t>		А</a:t>
            </a:r>
            <a:r>
              <a:rPr lang="uk-UA" sz="1400" dirty="0" smtClean="0"/>
              <a:t>.) кріпосні селяни і негри – раби здобули особисту свободу;</a:t>
            </a:r>
            <a:endParaRPr lang="ru-RU" sz="1400" dirty="0" smtClean="0"/>
          </a:p>
          <a:p>
            <a:pPr>
              <a:buNone/>
            </a:pPr>
            <a:r>
              <a:rPr lang="uk-UA" sz="1400" dirty="0" smtClean="0"/>
              <a:t>		Б</a:t>
            </a:r>
            <a:r>
              <a:rPr lang="uk-UA" sz="1400" dirty="0" smtClean="0"/>
              <a:t>.) отримали певні громадянські права;</a:t>
            </a:r>
            <a:endParaRPr lang="ru-RU" sz="1400" dirty="0" smtClean="0"/>
          </a:p>
          <a:p>
            <a:pPr>
              <a:buNone/>
            </a:pPr>
            <a:r>
              <a:rPr lang="uk-UA" sz="1400" dirty="0" smtClean="0"/>
              <a:t>		В</a:t>
            </a:r>
            <a:r>
              <a:rPr lang="uk-UA" sz="1400" dirty="0" smtClean="0"/>
              <a:t>.) у сільському господарстві став розвиватися, хоча й повільно, капіталізм;</a:t>
            </a:r>
            <a:endParaRPr lang="ru-RU" sz="1400" dirty="0" smtClean="0"/>
          </a:p>
          <a:p>
            <a:pPr>
              <a:buNone/>
            </a:pPr>
            <a:r>
              <a:rPr lang="uk-UA" sz="1400" dirty="0" smtClean="0"/>
              <a:t>		Г</a:t>
            </a:r>
            <a:r>
              <a:rPr lang="uk-UA" sz="1400" dirty="0" smtClean="0"/>
              <a:t>.) відкрилися великі можливості для розвитку ринкових відносин у промисловості і сільському господарстві</a:t>
            </a:r>
            <a:r>
              <a:rPr lang="uk-UA" sz="1400" dirty="0" smtClean="0"/>
              <a:t>.</a:t>
            </a:r>
            <a:endParaRPr lang="ru-RU" sz="14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60358"/>
            <a:ext cx="8643966" cy="6097642"/>
          </a:xfrm>
        </p:spPr>
        <p:txBody>
          <a:bodyPr>
            <a:normAutofit fontScale="47500" lnSpcReduction="20000"/>
          </a:bodyPr>
          <a:lstStyle/>
          <a:p>
            <a:r>
              <a:rPr lang="uk-UA" sz="2900" dirty="0" smtClean="0"/>
              <a:t>Але в той же час перетворення мали відмінні риси:</a:t>
            </a:r>
            <a:endParaRPr lang="ru-RU" sz="2900" dirty="0" smtClean="0"/>
          </a:p>
          <a:p>
            <a:pPr>
              <a:buNone/>
            </a:pPr>
            <a:r>
              <a:rPr lang="uk-UA" sz="2900" dirty="0" smtClean="0"/>
              <a:t>		А.) ліквідація рабства в США сприяла перетворенню США наприкінці ХІХ століття в передову, розвинену країну</a:t>
            </a:r>
            <a:endParaRPr lang="ru-RU" sz="2900" dirty="0" smtClean="0"/>
          </a:p>
          <a:p>
            <a:pPr>
              <a:buNone/>
            </a:pPr>
            <a:r>
              <a:rPr lang="uk-UA" sz="2900" dirty="0" smtClean="0"/>
              <a:t>		Б.) ліквідація кріпацтва в Російській імперії була незавершеною. Збереглися феодально-кріпосницькі пережитки, велике поміщицьке землеволодіння.</a:t>
            </a:r>
            <a:endParaRPr lang="ru-RU" sz="2900" dirty="0" smtClean="0"/>
          </a:p>
          <a:p>
            <a:r>
              <a:rPr lang="uk-UA" sz="2900" dirty="0" smtClean="0"/>
              <a:t>Хочеться </a:t>
            </a:r>
            <a:r>
              <a:rPr lang="uk-UA" sz="2900" dirty="0" smtClean="0"/>
              <a:t>звернути увагу на становище селян і негрів у пореформений період:</a:t>
            </a:r>
            <a:endParaRPr lang="ru-RU" sz="2900" dirty="0" smtClean="0"/>
          </a:p>
          <a:p>
            <a:pPr>
              <a:buNone/>
            </a:pPr>
            <a:r>
              <a:rPr lang="uk-UA" sz="2900" dirty="0" smtClean="0"/>
              <a:t>		А.) селяни протягом 49 років залишалися тимчасовозобов’язаними від поміщиків, повинні були сплачувати податки, вони отримали наділи землі, які були значно меншим, ніж до реформи;</a:t>
            </a:r>
            <a:endParaRPr lang="ru-RU" sz="2900" dirty="0" smtClean="0"/>
          </a:p>
          <a:p>
            <a:pPr>
              <a:buNone/>
            </a:pPr>
            <a:r>
              <a:rPr lang="uk-UA" sz="2900" dirty="0" smtClean="0"/>
              <a:t>		Б.) афроамериканці здобувши свободу, але не одержали землі . Раби працювали наймитами в господарстві колишніх плантаторів;</a:t>
            </a:r>
            <a:endParaRPr lang="ru-RU" sz="2900" dirty="0" smtClean="0"/>
          </a:p>
          <a:p>
            <a:pPr>
              <a:buNone/>
            </a:pPr>
            <a:r>
              <a:rPr lang="uk-UA" sz="2900" dirty="0" smtClean="0"/>
              <a:t>		В.) після звільнення від кріпацтва селяни були захищені судовою реформою 1864;</a:t>
            </a:r>
            <a:endParaRPr lang="ru-RU" sz="2900" dirty="0" smtClean="0"/>
          </a:p>
          <a:p>
            <a:pPr>
              <a:buNone/>
            </a:pPr>
            <a:r>
              <a:rPr lang="uk-UA" sz="2900" dirty="0" smtClean="0"/>
              <a:t>		Г.) проти негрів, визволених від рабства, розгорнувсь жорстокий терор, органом терору стала расистська організація </a:t>
            </a:r>
            <a:r>
              <a:rPr lang="uk-UA" sz="2900" dirty="0" err="1" smtClean="0"/>
              <a:t>Ку</a:t>
            </a:r>
            <a:r>
              <a:rPr lang="uk-UA" sz="2900" dirty="0" smtClean="0"/>
              <a:t> – </a:t>
            </a:r>
            <a:r>
              <a:rPr lang="uk-UA" sz="2900" dirty="0" err="1" smtClean="0"/>
              <a:t>клукс</a:t>
            </a:r>
            <a:r>
              <a:rPr lang="uk-UA" sz="2900" dirty="0" smtClean="0"/>
              <a:t> - клан;</a:t>
            </a:r>
            <a:endParaRPr lang="ru-RU" sz="2900" dirty="0" smtClean="0"/>
          </a:p>
          <a:p>
            <a:pPr>
              <a:buNone/>
            </a:pPr>
            <a:r>
              <a:rPr lang="uk-UA" sz="2900" dirty="0" smtClean="0"/>
              <a:t>		Д.) вільні селяни в Російській імперії отримали право переходити у стан міщан і купців, вступати до навчальних закладів, влаштовуватися на службу;</a:t>
            </a:r>
            <a:endParaRPr lang="ru-RU" sz="2900" dirty="0" smtClean="0"/>
          </a:p>
          <a:p>
            <a:pPr>
              <a:buNone/>
            </a:pPr>
            <a:r>
              <a:rPr lang="uk-UA" sz="2900" dirty="0" smtClean="0"/>
              <a:t>		Е.) негри, отримавши свободу, цікавили промисловців і колишніх плантаторів як дешева робоча сила.</a:t>
            </a:r>
            <a:endParaRPr lang="ru-RU" sz="2900" dirty="0" smtClean="0"/>
          </a:p>
          <a:p>
            <a:r>
              <a:rPr lang="uk-UA" sz="2900" dirty="0" smtClean="0"/>
              <a:t>Доля авторів реформ – Олександра ІІ і Авраама Лінкольна також має спільні риси:</a:t>
            </a:r>
            <a:endParaRPr lang="ru-RU" sz="2900" dirty="0" smtClean="0"/>
          </a:p>
          <a:p>
            <a:pPr>
              <a:buNone/>
            </a:pPr>
            <a:r>
              <a:rPr lang="uk-UA" sz="2900" dirty="0" smtClean="0"/>
              <a:t>		А.) Олександр ІІ, який увійшов в історію, як «цар – реформатор», як правитель епохи «великих реформ», був вбитий 1 березня 1881 року членами організації        </a:t>
            </a:r>
            <a:endParaRPr lang="uk-UA" sz="2900" dirty="0" smtClean="0"/>
          </a:p>
          <a:p>
            <a:pPr>
              <a:buNone/>
            </a:pPr>
            <a:r>
              <a:rPr lang="uk-UA" sz="2900" dirty="0" smtClean="0"/>
              <a:t>	</a:t>
            </a:r>
            <a:r>
              <a:rPr lang="uk-UA" sz="2900" dirty="0" smtClean="0"/>
              <a:t> </a:t>
            </a:r>
            <a:r>
              <a:rPr lang="uk-UA" sz="2900" dirty="0" smtClean="0"/>
              <a:t>« Народна воля» </a:t>
            </a:r>
            <a:endParaRPr lang="ru-RU" sz="2900" dirty="0" smtClean="0"/>
          </a:p>
          <a:p>
            <a:pPr>
              <a:buNone/>
            </a:pPr>
            <a:r>
              <a:rPr lang="uk-UA" sz="2900" dirty="0" smtClean="0"/>
              <a:t>		Б.) Авраам Лінкольн, якого називали: « Він був тим, чим Бетховен у музиці, Данте у поезії, Рафаель - у живопису, Христос – у філософії життя» , був вбитий 14 квітня 1865 року фанатичним прихильником плантаторів Півдня --- актором Бутом.</a:t>
            </a:r>
            <a:endParaRPr lang="ru-RU" sz="29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642918"/>
            <a:ext cx="8229600" cy="407511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i="1" dirty="0" err="1" smtClean="0"/>
              <a:t>Олександр</a:t>
            </a:r>
            <a:r>
              <a:rPr lang="ru-RU" sz="2400" b="1" i="1" dirty="0" smtClean="0"/>
              <a:t> ІІ</a:t>
            </a:r>
            <a:r>
              <a:rPr lang="ru-RU" sz="2400" i="1" dirty="0" smtClean="0"/>
              <a:t> (*17 </a:t>
            </a:r>
            <a:r>
              <a:rPr lang="ru-RU" sz="2400" i="1" dirty="0" err="1" smtClean="0"/>
              <a:t>квітня</a:t>
            </a:r>
            <a:r>
              <a:rPr lang="ru-RU" sz="2400" i="1" dirty="0" smtClean="0"/>
              <a:t> (</a:t>
            </a:r>
            <a:r>
              <a:rPr lang="ru-RU" sz="2400" i="1" dirty="0" smtClean="0">
                <a:hlinkClick r:id="rId2" tooltip="29 квітня"/>
              </a:rPr>
              <a:t>29 </a:t>
            </a:r>
            <a:r>
              <a:rPr lang="ru-RU" sz="2400" i="1" dirty="0" err="1" smtClean="0">
                <a:hlinkClick r:id="rId2" tooltip="29 квітня"/>
              </a:rPr>
              <a:t>квітня</a:t>
            </a:r>
            <a:r>
              <a:rPr lang="ru-RU" sz="2400" i="1" dirty="0" smtClean="0"/>
              <a:t>) </a:t>
            </a:r>
            <a:r>
              <a:rPr lang="ru-RU" sz="2400" i="1" dirty="0" smtClean="0">
                <a:hlinkClick r:id="rId3" tooltip="1818"/>
              </a:rPr>
              <a:t>1818</a:t>
            </a:r>
            <a:r>
              <a:rPr lang="ru-RU" sz="2400" i="1" dirty="0" smtClean="0"/>
              <a:t> —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400" i="1" dirty="0" smtClean="0"/>
              <a:t>    †1 </a:t>
            </a:r>
            <a:r>
              <a:rPr lang="ru-RU" sz="2400" i="1" dirty="0" err="1" smtClean="0"/>
              <a:t>березня</a:t>
            </a:r>
            <a:r>
              <a:rPr lang="ru-RU" sz="2400" i="1" dirty="0" smtClean="0"/>
              <a:t> (</a:t>
            </a:r>
            <a:r>
              <a:rPr lang="ru-RU" sz="2400" i="1" dirty="0" smtClean="0">
                <a:hlinkClick r:id="rId4" tooltip="13 березня"/>
              </a:rPr>
              <a:t>13 </a:t>
            </a:r>
            <a:r>
              <a:rPr lang="ru-RU" sz="2400" i="1" dirty="0" err="1" smtClean="0">
                <a:hlinkClick r:id="rId4" tooltip="13 березня"/>
              </a:rPr>
              <a:t>березня</a:t>
            </a:r>
            <a:r>
              <a:rPr lang="ru-RU" sz="2400" i="1" dirty="0" smtClean="0"/>
              <a:t>) </a:t>
            </a:r>
            <a:r>
              <a:rPr lang="ru-RU" sz="2400" i="1" dirty="0" smtClean="0">
                <a:hlinkClick r:id="rId5" tooltip="1881"/>
              </a:rPr>
              <a:t>1881</a:t>
            </a:r>
            <a:r>
              <a:rPr lang="ru-RU" sz="2400" i="1" dirty="0" smtClean="0"/>
              <a:t>) — </a:t>
            </a:r>
            <a:r>
              <a:rPr lang="ru-RU" sz="2400" i="1" dirty="0" err="1" smtClean="0">
                <a:hlinkClick r:id="rId6" tooltip="Російська імперія"/>
              </a:rPr>
              <a:t>російський</a:t>
            </a:r>
            <a:r>
              <a:rPr lang="ru-RU" sz="2400" i="1" dirty="0" smtClean="0">
                <a:hlinkClick r:id="rId6" tooltip="Російська імперія"/>
              </a:rPr>
              <a:t> </a:t>
            </a:r>
            <a:r>
              <a:rPr lang="ru-RU" sz="2400" i="1" dirty="0" err="1" smtClean="0">
                <a:hlinkClick r:id="rId6" tooltip="Російська імперія"/>
              </a:rPr>
              <a:t>імператор</a:t>
            </a:r>
            <a:r>
              <a:rPr lang="ru-RU" sz="2400" i="1" dirty="0" smtClean="0"/>
              <a:t>  </a:t>
            </a:r>
            <a:r>
              <a:rPr lang="ru-RU" sz="2400" i="1" dirty="0" err="1" smtClean="0"/>
              <a:t>з</a:t>
            </a:r>
            <a:r>
              <a:rPr lang="ru-RU" sz="2400" i="1" dirty="0" smtClean="0"/>
              <a:t> </a:t>
            </a:r>
            <a:r>
              <a:rPr lang="ru-RU" sz="2400" i="1" dirty="0" smtClean="0">
                <a:hlinkClick r:id="rId7" tooltip="1855"/>
              </a:rPr>
              <a:t>1855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року,старший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син</a:t>
            </a:r>
            <a:r>
              <a:rPr lang="ru-RU" sz="2400" i="1" dirty="0" smtClean="0"/>
              <a:t> </a:t>
            </a:r>
            <a:r>
              <a:rPr lang="ru-RU" sz="2400" i="1" dirty="0" err="1" smtClean="0">
                <a:hlinkClick r:id="rId8" tooltip="Микола I (російський імператор)"/>
              </a:rPr>
              <a:t>Миколи</a:t>
            </a:r>
            <a:r>
              <a:rPr lang="ru-RU" sz="2400" i="1" dirty="0" smtClean="0">
                <a:hlinkClick r:id="rId8" tooltip="Микола I (російський імператор)"/>
              </a:rPr>
              <a:t> І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Здійснив</a:t>
            </a:r>
            <a:r>
              <a:rPr lang="ru-RU" sz="2400" i="1" dirty="0" smtClean="0"/>
              <a:t> ряд реформ: </a:t>
            </a:r>
            <a:r>
              <a:rPr lang="ru-RU" sz="2400" i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армійську</a:t>
            </a:r>
            <a:r>
              <a:rPr lang="ru-RU" sz="2400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i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земську</a:t>
            </a:r>
            <a:r>
              <a:rPr lang="ru-RU" sz="2400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i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судову</a:t>
            </a:r>
            <a:r>
              <a:rPr lang="ru-RU" sz="2400" i="1" dirty="0" smtClean="0"/>
              <a:t>, у </a:t>
            </a:r>
            <a:r>
              <a:rPr lang="ru-RU" sz="2400" i="1" dirty="0" smtClean="0">
                <a:hlinkClick r:id="rId9" tooltip="1861"/>
              </a:rPr>
              <a:t>1861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скасував</a:t>
            </a:r>
            <a:r>
              <a:rPr lang="ru-RU" sz="2400" i="1" dirty="0" smtClean="0"/>
              <a:t> </a:t>
            </a:r>
            <a:r>
              <a:rPr lang="ru-RU" sz="2400" i="1" dirty="0" err="1" smtClean="0">
                <a:hlinkClick r:id="rId10" tooltip="Кріпосне право"/>
              </a:rPr>
              <a:t>кріпосне</a:t>
            </a:r>
            <a:r>
              <a:rPr lang="ru-RU" sz="2400" i="1" dirty="0" smtClean="0">
                <a:hlinkClick r:id="rId10" tooltip="Кріпосне право"/>
              </a:rPr>
              <a:t> право</a:t>
            </a:r>
            <a:r>
              <a:rPr lang="ru-RU" sz="2400" i="1" dirty="0" smtClean="0"/>
              <a:t>, за </a:t>
            </a:r>
            <a:r>
              <a:rPr lang="ru-RU" sz="2400" i="1" dirty="0" err="1" smtClean="0"/>
              <a:t>що</a:t>
            </a:r>
            <a:r>
              <a:rPr lang="ru-RU" sz="2400" i="1" dirty="0" smtClean="0"/>
              <a:t> одержав </a:t>
            </a:r>
            <a:r>
              <a:rPr lang="ru-RU" sz="2400" i="1" dirty="0" err="1" smtClean="0"/>
              <a:t>ім'я</a:t>
            </a:r>
            <a:r>
              <a:rPr lang="ru-RU" sz="2400" i="1" dirty="0" smtClean="0"/>
              <a:t> «</a:t>
            </a:r>
            <a:r>
              <a:rPr lang="ru-RU" sz="2400" i="1" dirty="0" err="1" smtClean="0"/>
              <a:t>Визволитель</a:t>
            </a:r>
            <a:r>
              <a:rPr lang="ru-RU" sz="2400" i="1" dirty="0" smtClean="0"/>
              <a:t>». 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472" y="3714752"/>
            <a:ext cx="4140200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29256" y="3500438"/>
            <a:ext cx="2667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36"/>
            <a:ext cx="4286248" cy="557216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uk-UA" sz="2400" b="1" i="1" dirty="0" err="1" smtClean="0"/>
              <a:t>Авраа́м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Лі́нкольн</a:t>
            </a:r>
            <a:r>
              <a:rPr lang="uk-UA" sz="2400" i="1" dirty="0" smtClean="0"/>
              <a:t> </a:t>
            </a:r>
          </a:p>
          <a:p>
            <a:pPr>
              <a:buNone/>
              <a:defRPr/>
            </a:pPr>
            <a:r>
              <a:rPr lang="uk-UA" sz="2400" i="1" dirty="0" smtClean="0"/>
              <a:t>     (</a:t>
            </a:r>
            <a:r>
              <a:rPr lang="uk-UA" sz="2400" i="1" dirty="0" err="1" smtClean="0"/>
              <a:t>англ.Abraham</a:t>
            </a:r>
            <a:r>
              <a:rPr lang="uk-UA" sz="2400" i="1" dirty="0" smtClean="0"/>
              <a:t> </a:t>
            </a:r>
            <a:r>
              <a:rPr lang="uk-UA" sz="2400" i="1" dirty="0" err="1" smtClean="0"/>
              <a:t>Lincoln</a:t>
            </a:r>
            <a:r>
              <a:rPr lang="uk-UA" sz="2400" i="1" dirty="0" smtClean="0"/>
              <a:t>; 12 лютого 1809— </a:t>
            </a:r>
          </a:p>
          <a:p>
            <a:pPr>
              <a:buNone/>
              <a:defRPr/>
            </a:pPr>
            <a:r>
              <a:rPr lang="uk-UA" sz="2400" i="1" dirty="0" smtClean="0"/>
              <a:t>     †15квітня 1865 ) — </a:t>
            </a:r>
          </a:p>
          <a:p>
            <a:pPr>
              <a:buNone/>
              <a:defRPr/>
            </a:pPr>
            <a:r>
              <a:rPr lang="uk-UA" sz="2400" i="1" dirty="0" smtClean="0"/>
              <a:t>     </a:t>
            </a:r>
            <a:r>
              <a:rPr lang="uk-UA" sz="2400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16-й </a:t>
            </a:r>
            <a:r>
              <a:rPr lang="uk-UA" sz="2400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hlinkClick r:id="rId2" tooltip="Президент США"/>
              </a:rPr>
              <a:t>президент США</a:t>
            </a:r>
            <a:r>
              <a:rPr lang="uk-UA" sz="2400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(</a:t>
            </a:r>
            <a:r>
              <a:rPr lang="uk-UA" sz="2400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hlinkClick r:id="rId3" tooltip="1861"/>
              </a:rPr>
              <a:t>1861</a:t>
            </a:r>
            <a:r>
              <a:rPr lang="uk-UA" sz="2400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—</a:t>
            </a:r>
            <a:r>
              <a:rPr lang="uk-UA" sz="2400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hlinkClick r:id="rId4" tooltip="1865"/>
              </a:rPr>
              <a:t>1865</a:t>
            </a:r>
            <a:r>
              <a:rPr lang="uk-UA" sz="2400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), перший президент від </a:t>
            </a:r>
            <a:r>
              <a:rPr lang="uk-UA" sz="2400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hlinkClick r:id="rId5" tooltip="Республіканська партія США"/>
              </a:rPr>
              <a:t>республіканської партії</a:t>
            </a:r>
            <a:r>
              <a:rPr lang="uk-UA" sz="2400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визволитель </a:t>
            </a:r>
            <a:r>
              <a:rPr lang="uk-UA" sz="2400" i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американськ</a:t>
            </a:r>
            <a:r>
              <a:rPr lang="uk-UA" sz="2400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400" i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их</a:t>
            </a:r>
            <a:r>
              <a:rPr lang="uk-UA" sz="2400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400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hlinkClick r:id="rId6" tooltip="Рабство"/>
              </a:rPr>
              <a:t>рабів</a:t>
            </a:r>
            <a:r>
              <a:rPr lang="uk-UA" sz="2400" i="1" dirty="0" smtClean="0"/>
              <a:t>.</a:t>
            </a:r>
            <a:endParaRPr lang="uk-UA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989" b="21989"/>
          <a:stretch>
            <a:fillRect/>
          </a:stretch>
        </p:blipFill>
        <p:spPr>
          <a:xfrm>
            <a:off x="4286248" y="1214422"/>
            <a:ext cx="4700016" cy="45177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85720" y="285728"/>
            <a:ext cx="8643998" cy="407511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err="1" smtClean="0"/>
              <a:t>Поразка</a:t>
            </a:r>
            <a:r>
              <a:rPr lang="ru-RU" sz="2400" dirty="0" smtClean="0"/>
              <a:t> </a:t>
            </a:r>
            <a:r>
              <a:rPr lang="ru-RU" sz="2400" dirty="0" err="1" smtClean="0"/>
              <a:t>Російської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імперії</a:t>
            </a:r>
            <a:r>
              <a:rPr lang="ru-RU" sz="2400" dirty="0" smtClean="0"/>
              <a:t> у </a:t>
            </a:r>
            <a:r>
              <a:rPr lang="ru-RU" sz="2400" dirty="0" err="1" smtClean="0">
                <a:hlinkClick r:id="rId2" tooltip="Кримська війна"/>
              </a:rPr>
              <a:t>Кримській</a:t>
            </a:r>
            <a:r>
              <a:rPr lang="ru-RU" sz="2400" dirty="0" smtClean="0">
                <a:hlinkClick r:id="rId2" tooltip="Кримська війна"/>
              </a:rPr>
              <a:t> </a:t>
            </a:r>
            <a:r>
              <a:rPr lang="ru-RU" sz="2400" dirty="0" err="1" smtClean="0">
                <a:hlinkClick r:id="rId2" tooltip="Кримська війна"/>
              </a:rPr>
              <a:t>війні</a:t>
            </a:r>
            <a:r>
              <a:rPr lang="ru-RU" sz="2400" dirty="0" smtClean="0"/>
              <a:t>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400" dirty="0" smtClean="0"/>
              <a:t>    (1853—1856), криза </a:t>
            </a:r>
            <a:r>
              <a:rPr lang="ru-RU" sz="2400" dirty="0" err="1" smtClean="0"/>
              <a:t>економічного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, </a:t>
            </a:r>
            <a:r>
              <a:rPr lang="ru-RU" sz="2400" dirty="0" err="1" smtClean="0"/>
              <a:t>національно-визвольний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рух</a:t>
            </a:r>
            <a:r>
              <a:rPr lang="ru-RU" sz="2400" dirty="0" smtClean="0"/>
              <a:t> </a:t>
            </a:r>
            <a:r>
              <a:rPr lang="ru-RU" sz="2400" dirty="0" err="1" smtClean="0"/>
              <a:t>поневолених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народів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примусили</a:t>
            </a:r>
            <a:r>
              <a:rPr lang="ru-RU" sz="2400" dirty="0" smtClean="0"/>
              <a:t> </a:t>
            </a:r>
            <a:r>
              <a:rPr lang="ru-RU" sz="2400" dirty="0" err="1" smtClean="0"/>
              <a:t>Олександра</a:t>
            </a:r>
            <a:r>
              <a:rPr lang="ru-RU" sz="2400" dirty="0" smtClean="0"/>
              <a:t> ІІ провести </a:t>
            </a:r>
            <a:r>
              <a:rPr lang="ru-RU" sz="2400" dirty="0" err="1" smtClean="0"/>
              <a:t>відміну</a:t>
            </a:r>
            <a:r>
              <a:rPr lang="ru-RU" sz="2400" dirty="0" smtClean="0"/>
              <a:t> </a:t>
            </a:r>
            <a:r>
              <a:rPr lang="ru-RU" sz="2400" dirty="0" err="1" smtClean="0"/>
              <a:t>кріпосного</a:t>
            </a:r>
            <a:r>
              <a:rPr lang="ru-RU" sz="2400" dirty="0" smtClean="0"/>
              <a:t> права - </a:t>
            </a:r>
            <a:r>
              <a:rPr lang="ru-RU" sz="2400" dirty="0" smtClean="0">
                <a:hlinkClick r:id="rId3" tooltip="1861"/>
              </a:rPr>
              <a:t>1861</a:t>
            </a:r>
            <a:r>
              <a:rPr lang="ru-RU" sz="2400" dirty="0" smtClean="0"/>
              <a:t>. 30 </a:t>
            </a:r>
            <a:r>
              <a:rPr lang="ru-RU" sz="2400" dirty="0" err="1" smtClean="0"/>
              <a:t>березня</a:t>
            </a:r>
            <a:r>
              <a:rPr lang="ru-RU" sz="2400" dirty="0" smtClean="0"/>
              <a:t> </a:t>
            </a:r>
            <a:r>
              <a:rPr lang="ru-RU" sz="2400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1856</a:t>
            </a:r>
            <a:r>
              <a:rPr lang="ru-RU" sz="2400" dirty="0" smtClean="0"/>
              <a:t> року у </a:t>
            </a:r>
            <a:r>
              <a:rPr lang="ru-RU" sz="2400" dirty="0" err="1" smtClean="0"/>
              <a:t>промов</a:t>
            </a:r>
            <a:r>
              <a:rPr lang="uk-UA" sz="2400" dirty="0" smtClean="0"/>
              <a:t>і перед московським дворянством проголосив курс на проведення реформ: </a:t>
            </a:r>
            <a:r>
              <a:rPr lang="uk-UA" sz="2400" dirty="0" err="1" smtClean="0"/>
              <a:t>“Краще</a:t>
            </a:r>
            <a:r>
              <a:rPr lang="uk-UA" sz="2400" dirty="0" smtClean="0"/>
              <a:t> провести реформу зверху, ніж вона буде проведена </a:t>
            </a:r>
            <a:r>
              <a:rPr lang="uk-UA" sz="2400" dirty="0" err="1" smtClean="0"/>
              <a:t>знизу”</a:t>
            </a:r>
            <a:endParaRPr lang="ru-RU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810000"/>
            <a:ext cx="46196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1357298"/>
            <a:ext cx="3590735" cy="458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357298"/>
            <a:ext cx="4038600" cy="4525963"/>
          </a:xfrm>
        </p:spPr>
        <p:txBody>
          <a:bodyPr>
            <a:normAutofit/>
          </a:bodyPr>
          <a:lstStyle/>
          <a:p>
            <a:r>
              <a:rPr lang="uk-UA" dirty="0" smtClean="0"/>
              <a:t>Поразка Півночі на першому етапі громадянської  війни,необхідність змінити характер війни за єдність країни на революційні рішучі дії привела до потреби відмінити рабство в країні.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1142984"/>
            <a:ext cx="8215370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139903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Кріпацтво в Російській імперії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000364" y="3286124"/>
            <a:ext cx="2857520" cy="3143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410"/>
            <a:ext cx="9144000" cy="690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900"/>
            <a:ext cx="92047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900"/>
            <a:ext cx="9200312" cy="671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900"/>
            <a:ext cx="9295099" cy="700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99032"/>
          </a:xfrm>
        </p:spPr>
        <p:txBody>
          <a:bodyPr/>
          <a:lstStyle/>
          <a:p>
            <a:pPr algn="ctr"/>
            <a:r>
              <a:rPr lang="uk-UA" dirty="0" smtClean="0"/>
              <a:t>Призвело до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14422"/>
            <a:ext cx="4038600" cy="4525963"/>
          </a:xfrm>
        </p:spPr>
        <p:txBody>
          <a:bodyPr/>
          <a:lstStyle/>
          <a:p>
            <a:r>
              <a:rPr lang="uk-UA" dirty="0" smtClean="0"/>
              <a:t>Низького рівня організації праці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35743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uk-UA" sz="2800" dirty="0" smtClean="0"/>
              <a:t>Занепаду феодально-кріпосницької системи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3357562"/>
            <a:ext cx="47148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uk-UA" sz="2800" dirty="0" smtClean="0"/>
              <a:t>Гальмуванню розвитку промисловості і ринкових відносин</a:t>
            </a:r>
            <a:endParaRPr lang="ru-RU" sz="28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0" y="4929198"/>
            <a:ext cx="4038600" cy="4525963"/>
          </a:xfrm>
        </p:spPr>
        <p:txBody>
          <a:bodyPr/>
          <a:lstStyle/>
          <a:p>
            <a:r>
              <a:rPr lang="uk-UA" dirty="0" smtClean="0"/>
              <a:t>Боротьби селян за свої права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3929058" y="1071546"/>
            <a:ext cx="1071570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7356" y="2000240"/>
            <a:ext cx="542928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500174"/>
            <a:ext cx="7443782" cy="17859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Рабство на П</a:t>
            </a:r>
            <a:r>
              <a:rPr lang="uk-UA" dirty="0" err="1" smtClean="0">
                <a:solidFill>
                  <a:srgbClr val="FFFF00"/>
                </a:solidFill>
              </a:rPr>
              <a:t>івдні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143240" y="3857628"/>
            <a:ext cx="2643206" cy="2714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152</TotalTime>
  <Words>537</Words>
  <Application>Microsoft Office PowerPoint</Application>
  <PresentationFormat>Экран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Порівняльний аналіз історичних подій  19 лютого 1861 року в Російській імперії і  19 червня 1862 в США</vt:lpstr>
      <vt:lpstr>Слайд 2</vt:lpstr>
      <vt:lpstr>Слайд 3</vt:lpstr>
      <vt:lpstr>Слайд 4</vt:lpstr>
      <vt:lpstr>Слайд 5</vt:lpstr>
      <vt:lpstr>Кріпацтво в Російській імперії</vt:lpstr>
      <vt:lpstr>Слайд 7</vt:lpstr>
      <vt:lpstr>Призвело до</vt:lpstr>
      <vt:lpstr>Рабство на Півдні</vt:lpstr>
      <vt:lpstr>Слайд 10</vt:lpstr>
      <vt:lpstr>Призвело до </vt:lpstr>
      <vt:lpstr>Слайд 12</vt:lpstr>
      <vt:lpstr>Слайд 13</vt:lpstr>
      <vt:lpstr>Мета перетворень:</vt:lpstr>
      <vt:lpstr>Положення реформ:</vt:lpstr>
      <vt:lpstr>Наслідки перетворень</vt:lpstr>
      <vt:lpstr>ВИСНОВОК</vt:lpstr>
      <vt:lpstr>Слайд 18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рыпв</dc:creator>
  <cp:lastModifiedBy>рыпв</cp:lastModifiedBy>
  <cp:revision>17</cp:revision>
  <dcterms:created xsi:type="dcterms:W3CDTF">2012-03-26T10:23:22Z</dcterms:created>
  <dcterms:modified xsi:type="dcterms:W3CDTF">2012-04-06T07:45:58Z</dcterms:modified>
</cp:coreProperties>
</file>